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58" r:id="rId4"/>
    <p:sldId id="26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3" autoAdjust="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01DF8-4B6D-4C7A-8D5C-9B621F61FFF9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7ED12-596B-4E0D-931C-81D9F84E9A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914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69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Cape Agulhas LM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55F62-6E96-4E9F-8186-7ECAAA950B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984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455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332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632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266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971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142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120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505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246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260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8B11-3428-478B-9BCD-42DAB2FD0733}" type="datetimeFigureOut">
              <a:rPr lang="en-ZA" smtClean="0"/>
              <a:t>2015/03/26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7F27-313B-4AB4-BBAE-D32AF8DE05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695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pic>
        <p:nvPicPr>
          <p:cNvPr id="5" name="Picture 4" descr="cooperativ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85725"/>
            <a:ext cx="3357563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85800" y="28956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kern="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noProof="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756" y="892990"/>
            <a:ext cx="7696200" cy="966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i="1" kern="0" dirty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i="1" kern="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kern="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TOWARDS A SUSTAINABLE MODEL FOR TOURISM PLANNING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31 March 2015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 M Makgamatha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kern="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kern="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992766"/>
            <a:ext cx="8229600" cy="63603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Sector integration process cont.…</a:t>
            </a:r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772816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en-ZA" sz="2800" dirty="0" smtClean="0"/>
              <a:t>Plans should not  be </a:t>
            </a:r>
            <a:r>
              <a:rPr lang="en-ZA" sz="2800" b="1" dirty="0" smtClean="0"/>
              <a:t>high level academic documents</a:t>
            </a:r>
            <a:r>
              <a:rPr lang="en-ZA" sz="2800" dirty="0" smtClean="0"/>
              <a:t>, but rather indicate </a:t>
            </a:r>
            <a:r>
              <a:rPr lang="en-ZA" sz="2800" b="1" dirty="0" smtClean="0"/>
              <a:t>concrete interventions relevant</a:t>
            </a:r>
            <a:r>
              <a:rPr lang="en-ZA" sz="2800" dirty="0" smtClean="0"/>
              <a:t> to a municipality</a:t>
            </a:r>
          </a:p>
          <a:p>
            <a:r>
              <a:rPr lang="en-ZA" sz="2800" dirty="0" smtClean="0"/>
              <a:t>It is critical that tourism sector plan be aligned to the NDP as municipalities are at </a:t>
            </a:r>
            <a:r>
              <a:rPr lang="en-ZA" sz="2800" b="1" dirty="0" smtClean="0"/>
              <a:t>the core of the achievement of many elements of the decent standard of living </a:t>
            </a:r>
            <a:r>
              <a:rPr lang="en-ZA" sz="2800" dirty="0" smtClean="0"/>
              <a:t>advanced by the NDP</a:t>
            </a:r>
          </a:p>
          <a:p>
            <a:r>
              <a:rPr lang="en-ZA" sz="2800" dirty="0" smtClean="0"/>
              <a:t>Municipalities need </a:t>
            </a:r>
            <a:r>
              <a:rPr lang="en-ZA" sz="2800" b="1" dirty="0" smtClean="0"/>
              <a:t>to plan for all the services </a:t>
            </a:r>
            <a:r>
              <a:rPr lang="en-ZA" sz="2800" dirty="0" smtClean="0"/>
              <a:t>to be provided in </a:t>
            </a:r>
            <a:r>
              <a:rPr lang="en-ZA" sz="2800" b="1" dirty="0" smtClean="0"/>
              <a:t>their space irrespective of whether they will be directly providing the service </a:t>
            </a:r>
            <a:r>
              <a:rPr lang="en-ZA" sz="2800" dirty="0" smtClean="0"/>
              <a:t>or it will be provided by other stakeholders</a:t>
            </a:r>
            <a:endParaRPr lang="en-Z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992766"/>
            <a:ext cx="8229600" cy="63603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772816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en-ZA" sz="2800" dirty="0" smtClean="0"/>
              <a:t>It is critical that this understanding of the direct and indirect role of the municipalities be understood by all sectors at both national and provincial level.</a:t>
            </a:r>
          </a:p>
          <a:p>
            <a:r>
              <a:rPr lang="en-ZA" sz="2800" dirty="0" smtClean="0"/>
              <a:t>The department of tourism has a critical role to play in supporting municipalities to </a:t>
            </a:r>
            <a:r>
              <a:rPr lang="en-ZA" sz="2800" b="1" dirty="0" smtClean="0"/>
              <a:t>develop credible Tourism Sector Plans and review to ensure alignment &amp; integration with other plans</a:t>
            </a:r>
          </a:p>
          <a:p>
            <a:r>
              <a:rPr lang="en-ZA" sz="2800" dirty="0" smtClean="0"/>
              <a:t>The department  (NDT) need to ensure that municipalities are sufficiently capacitated &amp; that support is coordinated &amp; integrated with efforts of other stakeholders</a:t>
            </a:r>
            <a:endParaRPr lang="en-Z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46426" y="2492896"/>
            <a:ext cx="8229600" cy="1584176"/>
          </a:xfrm>
        </p:spPr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866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CONTENTS</a:t>
            </a:r>
            <a:endParaRPr lang="en-ZA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98230"/>
            <a:ext cx="8229600" cy="400035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Background</a:t>
            </a:r>
          </a:p>
          <a:p>
            <a:pPr marL="0" indent="0">
              <a:buNone/>
            </a:pPr>
            <a:r>
              <a:rPr lang="en-US" sz="3600" dirty="0" smtClean="0"/>
              <a:t>Looking at the conditions, experiences and events influencing planning within local government </a:t>
            </a:r>
            <a:endParaRPr lang="en-US" sz="3600" dirty="0"/>
          </a:p>
          <a:p>
            <a:r>
              <a:rPr lang="en-US" sz="3600" b="1" dirty="0" smtClean="0"/>
              <a:t>Planning relationships among sectors</a:t>
            </a:r>
            <a:endParaRPr lang="en-US" sz="3600" b="1" dirty="0"/>
          </a:p>
          <a:p>
            <a:r>
              <a:rPr lang="en-US" sz="3600" b="1" dirty="0"/>
              <a:t>Model for tourism </a:t>
            </a:r>
            <a:r>
              <a:rPr lang="en-US" sz="3600" b="1" dirty="0" smtClean="0"/>
              <a:t>planning</a:t>
            </a:r>
          </a:p>
          <a:p>
            <a:r>
              <a:rPr lang="en-US" sz="3600" b="1" dirty="0" smtClean="0"/>
              <a:t>Conclusion</a:t>
            </a:r>
            <a:endParaRPr lang="en-US" sz="3600" b="1" dirty="0"/>
          </a:p>
          <a:p>
            <a:pPr marL="457200" indent="-45720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992766"/>
            <a:ext cx="8229600" cy="63603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Background</a:t>
            </a:r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893290"/>
            <a:ext cx="8229600" cy="4127998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Chapter 5 of the MSA provides and overarching framework integrated development planning (IDP) in municipalities</a:t>
            </a:r>
          </a:p>
          <a:p>
            <a:r>
              <a:rPr lang="en-ZA" dirty="0" smtClean="0"/>
              <a:t>IDP represents a </a:t>
            </a:r>
            <a:r>
              <a:rPr lang="en-ZA" b="1" dirty="0" smtClean="0"/>
              <a:t>single, inclusive &amp; strategic plan </a:t>
            </a:r>
            <a:r>
              <a:rPr lang="en-ZA" dirty="0" smtClean="0"/>
              <a:t>of a municipality that </a:t>
            </a:r>
            <a:r>
              <a:rPr lang="en-ZA" b="1" dirty="0" smtClean="0"/>
              <a:t>integrates planning &amp; aligns resources &amp; capacity of a municipality</a:t>
            </a:r>
          </a:p>
          <a:p>
            <a:r>
              <a:rPr lang="en-ZA" dirty="0" smtClean="0"/>
              <a:t>Mainly </a:t>
            </a:r>
            <a:r>
              <a:rPr lang="en-ZA" b="1" dirty="0" smtClean="0"/>
              <a:t>integrates all sectoral plans to facilitate </a:t>
            </a:r>
            <a:r>
              <a:rPr lang="en-ZA" dirty="0" smtClean="0"/>
              <a:t>the achievement of integrated development in communities</a:t>
            </a: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992766"/>
            <a:ext cx="8229600" cy="63603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Background Continued………..</a:t>
            </a:r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772816"/>
            <a:ext cx="8229600" cy="4248472"/>
          </a:xfrm>
        </p:spPr>
        <p:txBody>
          <a:bodyPr>
            <a:normAutofit/>
          </a:bodyPr>
          <a:lstStyle/>
          <a:p>
            <a:r>
              <a:rPr lang="en-ZA" dirty="0" smtClean="0"/>
              <a:t>To develop &amp; implement credible IDPs that brings about integrated development, which </a:t>
            </a:r>
            <a:r>
              <a:rPr lang="en-ZA" b="1" dirty="0" smtClean="0"/>
              <a:t>largely depends</a:t>
            </a:r>
            <a:r>
              <a:rPr lang="en-ZA" dirty="0" smtClean="0"/>
              <a:t> on </a:t>
            </a:r>
            <a:r>
              <a:rPr lang="en-ZA" b="1" dirty="0" smtClean="0"/>
              <a:t>sound sectoral planning process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992766"/>
            <a:ext cx="8229600" cy="63603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Planning relationships </a:t>
            </a:r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772816"/>
            <a:ext cx="8229600" cy="4248472"/>
          </a:xfrm>
        </p:spPr>
        <p:txBody>
          <a:bodyPr>
            <a:normAutofit/>
          </a:bodyPr>
          <a:lstStyle/>
          <a:p>
            <a:r>
              <a:rPr lang="en-ZA" dirty="0" smtClean="0"/>
              <a:t>Many municipalities struggle to develop sector plans, including tourism plans into the IDPs</a:t>
            </a:r>
          </a:p>
          <a:p>
            <a:r>
              <a:rPr lang="en-ZA" b="1" dirty="0" smtClean="0"/>
              <a:t>Lack of integration </a:t>
            </a:r>
            <a:r>
              <a:rPr lang="en-ZA" dirty="0" smtClean="0"/>
              <a:t>of sectoral planning in the development process can be attributed to many factors, one being </a:t>
            </a:r>
            <a:r>
              <a:rPr lang="en-ZA" b="1" dirty="0" smtClean="0"/>
              <a:t>inability to identify </a:t>
            </a:r>
            <a:r>
              <a:rPr lang="en-ZA" dirty="0" smtClean="0"/>
              <a:t>and </a:t>
            </a:r>
            <a:r>
              <a:rPr lang="en-ZA" b="1" dirty="0" smtClean="0"/>
              <a:t>demonstrate relationships</a:t>
            </a:r>
            <a:r>
              <a:rPr lang="en-ZA" dirty="0" smtClean="0"/>
              <a:t> among various sectors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992766"/>
            <a:ext cx="8229600" cy="63603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Planning relationships Continued…..</a:t>
            </a:r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772816"/>
            <a:ext cx="8229600" cy="4248472"/>
          </a:xfrm>
        </p:spPr>
        <p:txBody>
          <a:bodyPr>
            <a:normAutofit/>
          </a:bodyPr>
          <a:lstStyle/>
          <a:p>
            <a:r>
              <a:rPr lang="en-ZA" dirty="0" smtClean="0"/>
              <a:t>In most instances sector plans are normally developed as stand alone plans independent from one another ( resulting in fragmented programmes &amp; projects that are not aligned or contributing to the vision of a municipality)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992766"/>
            <a:ext cx="8229600" cy="63603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Model for tourism planning</a:t>
            </a:r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772816"/>
            <a:ext cx="8229600" cy="4248472"/>
          </a:xfrm>
        </p:spPr>
        <p:txBody>
          <a:bodyPr>
            <a:normAutofit/>
          </a:bodyPr>
          <a:lstStyle/>
          <a:p>
            <a:r>
              <a:rPr lang="en-ZA" sz="2400" b="1" i="1" dirty="0"/>
              <a:t>SECTOR INTEGRATGION PROCESS</a:t>
            </a:r>
          </a:p>
          <a:p>
            <a:r>
              <a:rPr lang="en-ZA" sz="2400" b="1" dirty="0" smtClean="0"/>
              <a:t>Logical approach need to be adopted </a:t>
            </a:r>
            <a:r>
              <a:rPr lang="en-ZA" sz="2400" dirty="0" smtClean="0"/>
              <a:t>by municipalities to follow a particular logic in the development of sector plans &amp; that relationship between different sector plans is well understood by all stakeholders</a:t>
            </a:r>
          </a:p>
          <a:p>
            <a:r>
              <a:rPr lang="en-ZA" sz="2400" dirty="0" smtClean="0"/>
              <a:t>The diagram below demonstrates how integrated approach can contribute in achieving the outcomes of developmental local government</a:t>
            </a:r>
          </a:p>
          <a:p>
            <a:r>
              <a:rPr lang="en-ZA" sz="2400" dirty="0" smtClean="0"/>
              <a:t>Outline the </a:t>
            </a:r>
            <a:r>
              <a:rPr lang="en-ZA" sz="2400" b="1" dirty="0" smtClean="0"/>
              <a:t>principles to guide the development &amp; review of sector plans</a:t>
            </a:r>
            <a:r>
              <a:rPr lang="en-ZA" sz="2400" dirty="0" smtClean="0"/>
              <a:t> including tourism plans</a:t>
            </a: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2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" name="Picture 1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72344"/>
            <a:ext cx="8591873" cy="5123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98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3017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5" descr="mig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248400"/>
            <a:ext cx="1905000" cy="557213"/>
          </a:xfrm>
          <a:prstGeom prst="rect">
            <a:avLst/>
          </a:prstGeom>
          <a:noFill/>
        </p:spPr>
      </p:pic>
      <p:pic>
        <p:nvPicPr>
          <p:cNvPr id="6" name="Picture 6" descr="The-DP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199188"/>
            <a:ext cx="1828800" cy="6588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69200"/>
          </a:solidFill>
          <a:ln w="9525" cap="flat" cmpd="sng" algn="ctr">
            <a:solidFill>
              <a:srgbClr val="FF87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87" y="1484784"/>
            <a:ext cx="8963025" cy="44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</p:txBody>
      </p:sp>
      <p:pic>
        <p:nvPicPr>
          <p:cNvPr id="11" name="Picture 10" descr="cooperativ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3448050" cy="97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8054" y="0"/>
            <a:ext cx="1135945" cy="114300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992766"/>
            <a:ext cx="8229600" cy="63603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Sector integration process cont.…</a:t>
            </a:r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772816"/>
            <a:ext cx="8229600" cy="4248472"/>
          </a:xfrm>
        </p:spPr>
        <p:txBody>
          <a:bodyPr>
            <a:normAutofit/>
          </a:bodyPr>
          <a:lstStyle/>
          <a:p>
            <a:r>
              <a:rPr lang="en-ZA" sz="2800" dirty="0" smtClean="0"/>
              <a:t>Plans should be informed by Integrated  Human Settlement Plan, LED plan &amp; Environmental Management plan which are </a:t>
            </a:r>
            <a:r>
              <a:rPr lang="en-ZA" sz="2800" b="1" dirty="0" smtClean="0"/>
              <a:t>informed by the SDF</a:t>
            </a:r>
          </a:p>
          <a:p>
            <a:r>
              <a:rPr lang="en-ZA" sz="2800" dirty="0" smtClean="0"/>
              <a:t>They are meant to provide socio-economic &amp; </a:t>
            </a:r>
            <a:r>
              <a:rPr lang="en-ZA" sz="2800" b="1" dirty="0" smtClean="0"/>
              <a:t>transformation vision </a:t>
            </a:r>
            <a:r>
              <a:rPr lang="en-ZA" sz="2800" dirty="0" smtClean="0"/>
              <a:t>of the municipality</a:t>
            </a:r>
          </a:p>
          <a:p>
            <a:r>
              <a:rPr lang="en-ZA" sz="2800" dirty="0" smtClean="0"/>
              <a:t>Sector plans should not be developed </a:t>
            </a:r>
            <a:r>
              <a:rPr lang="en-ZA" sz="2800" b="1" dirty="0" smtClean="0"/>
              <a:t>in isolation of one another</a:t>
            </a:r>
            <a:r>
              <a:rPr lang="en-ZA" sz="2800" dirty="0" smtClean="0"/>
              <a:t>, e.g. tourism plan or strategy should be developed &amp; aligned to the LED plan or strategy of the municipality  </a:t>
            </a:r>
            <a:endParaRPr lang="en-Z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D133-3CA6-4DFC-9D17-F2CBFB31CA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9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Synopsis xmlns="c209e311-10e2-42ba-a66c-0984c872cd2d">Towards a Sustainable Model for Tourism Planning</Synopsis>
    <_EndDate xmlns="http://schemas.microsoft.com/sharepoint/v3/fields">2016-02-03T12:26:00+00:00</_EndDate>
    <Publishing_x0020_Date xmlns="c209e311-10e2-42ba-a66c-0984c872cd2d">2015-03-29T22:00:00+00:00</Publishing_x0020_Date>
    <Year xmlns="c209e311-10e2-42ba-a66c-0984c872cd2d">2015</Year>
    <f4fbe8a76454476dbd6b3bc503046e3e xmlns="c209e311-10e2-42ba-a66c-0984c872cd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Presentations</TermName>
          <TermId xmlns="http://schemas.microsoft.com/office/infopath/2007/PartnerControls">1e81902f-f4ed-44ee-923b-862d9bf1165e</TermId>
        </TermInfo>
      </Terms>
    </f4fbe8a76454476dbd6b3bc503046e3e>
    <TaxCatchAll xmlns="c209e311-10e2-42ba-a66c-0984c872cd2d">
      <Value>85</Value>
    </TaxCatchAll>
    <_DCDateCreated xmlns="http://schemas.microsoft.com/sharepoint/v3/fields" xsi:nil="true"/>
    <_dlc_DocId xmlns="c209e311-10e2-42ba-a66c-0984c872cd2d">N4FUYHAX2DSF-28-318</_dlc_DocId>
    <_dlc_DocIdUrl xmlns="c209e311-10e2-42ba-a66c-0984c872cd2d">
      <Url>https://tkp.tourism.gov.za/_layouts/15/DocIdRedir.aspx?ID=N4FUYHAX2DSF-28-318</Url>
      <Description>N4FUYHAX2DSF-28-318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KP Documents" ma:contentTypeID="0x010100CDDC57A17A625C4596BA8B469098E870007D453A5E68BD944BB5899AA65135F5A9" ma:contentTypeVersion="24" ma:contentTypeDescription="Tourism Knowledge Portal Documents" ma:contentTypeScope="" ma:versionID="a8df03b86ba493de051c12c10d2363a2">
  <xsd:schema xmlns:xsd="http://www.w3.org/2001/XMLSchema" xmlns:xs="http://www.w3.org/2001/XMLSchema" xmlns:p="http://schemas.microsoft.com/office/2006/metadata/properties" xmlns:ns1="http://schemas.microsoft.com/sharepoint/v3" xmlns:ns2="c209e311-10e2-42ba-a66c-0984c872cd2d" xmlns:ns3="http://schemas.microsoft.com/sharepoint/v3/fields" targetNamespace="http://schemas.microsoft.com/office/2006/metadata/properties" ma:root="true" ma:fieldsID="d050c27eeccabfcfe549f59af7165df1" ns1:_="" ns2:_="" ns3:_="">
    <xsd:import namespace="http://schemas.microsoft.com/sharepoint/v3"/>
    <xsd:import namespace="c209e311-10e2-42ba-a66c-0984c872cd2d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f4fbe8a76454476dbd6b3bc503046e3e" minOccurs="0"/>
                <xsd:element ref="ns2:TaxCatchAll" minOccurs="0"/>
                <xsd:element ref="ns2:TaxCatchAllLabel" minOccurs="0"/>
                <xsd:element ref="ns3:_DCDateCreated" minOccurs="0"/>
                <xsd:element ref="ns3:_DCDateModified" minOccurs="0"/>
                <xsd:element ref="ns3:_Version" minOccurs="0"/>
                <xsd:element ref="ns3:_EndDate" minOccurs="0"/>
                <xsd:element ref="ns2:Publishing_x0020_Date" minOccurs="0"/>
                <xsd:element ref="ns2:Synopsis" minOccurs="0"/>
                <xsd:element ref="ns1:_dlc_Exempt" minOccurs="0"/>
                <xsd:element ref="ns2:Year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9e311-10e2-42ba-a66c-0984c872cd2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4fbe8a76454476dbd6b3bc503046e3e" ma:index="12" ma:taxonomy="true" ma:internalName="f4fbe8a76454476dbd6b3bc503046e3e" ma:taxonomyFieldName="Document_x0020_Category" ma:displayName="Document Category" ma:readOnly="false" ma:default="" ma:fieldId="{f4fbe8a7-6454-476d-bd6b-3bc503046e3e}" ma:sspId="eb03fa0a-128f-4cbf-a4ac-ab599eb02da3" ma:termSetId="00a7b815-80b8-40cf-b910-baebd4448ed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ebd6af79-35ca-4b45-bce9-4f26d154423d}" ma:internalName="TaxCatchAll" ma:showField="CatchAllData" ma:web="c209e311-10e2-42ba-a66c-0984c872c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ebd6af79-35ca-4b45-bce9-4f26d154423d}" ma:internalName="TaxCatchAllLabel" ma:readOnly="true" ma:showField="CatchAllDataLabel" ma:web="c209e311-10e2-42ba-a66c-0984c872c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ing_x0020_Date" ma:index="21" nillable="true" ma:displayName="Publishing Date" ma:format="DateOnly" ma:internalName="Publishing_x0020_Date">
      <xsd:simpleType>
        <xsd:restriction base="dms:DateTime"/>
      </xsd:simpleType>
    </xsd:element>
    <xsd:element name="Synopsis" ma:index="22" nillable="true" ma:displayName="Synopsis" ma:internalName="Synopsis">
      <xsd:simpleType>
        <xsd:restriction base="dms:Note"/>
      </xsd:simpleType>
    </xsd:element>
    <xsd:element name="Year" ma:index="24" nillable="true" ma:displayName="Year" ma:internalName="Year">
      <xsd:simpleType>
        <xsd:restriction base="dms:Number">
          <xsd:maxInclusive value="2100"/>
          <xsd:minInclusive value="1900"/>
        </xsd:restriction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7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8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Version" ma:index="19" nillable="true" ma:displayName="Version" ma:internalName="_Version">
      <xsd:simpleType>
        <xsd:restriction base="dms:Text"/>
      </xsd:simpleType>
    </xsd:element>
    <xsd:element name="_EndDate" ma:index="20" nillable="true" ma:displayName="End Date" ma:default="[today]" ma:format="DateTime" ma:internalName="_EndDat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6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p:Policy xmlns:p="office.server.policy" id="" local="true">
  <p:Name>TKP Documents</p:Name>
  <p:Description/>
  <p:Statement/>
  <p:PolicyItems>
    <p:PolicyItem featureId="Microsoft.Office.RecordsManagement.PolicyFeatures.PolicyAudit" staticId="0x010100CDDC57A17A625C4596BA8B469098E870007D453A5E68BD944BB5899AA65135F5A9|8138272" UniqueId="ca95a104-b17b-48ba-a939-f9f1780e4d7e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87177A19-8F61-453A-A733-F0D4B08D6727}"/>
</file>

<file path=customXml/itemProps2.xml><?xml version="1.0" encoding="utf-8"?>
<ds:datastoreItem xmlns:ds="http://schemas.openxmlformats.org/officeDocument/2006/customXml" ds:itemID="{52F0D37A-F042-4BF6-B0C5-2D8248A2A1AF}"/>
</file>

<file path=customXml/itemProps3.xml><?xml version="1.0" encoding="utf-8"?>
<ds:datastoreItem xmlns:ds="http://schemas.openxmlformats.org/officeDocument/2006/customXml" ds:itemID="{8169779F-46B1-4241-AC31-231033A524F3}"/>
</file>

<file path=customXml/itemProps4.xml><?xml version="1.0" encoding="utf-8"?>
<ds:datastoreItem xmlns:ds="http://schemas.openxmlformats.org/officeDocument/2006/customXml" ds:itemID="{79BFEE40-00FF-48BF-BDE4-943F3FD45662}"/>
</file>

<file path=customXml/itemProps5.xml><?xml version="1.0" encoding="utf-8"?>
<ds:datastoreItem xmlns:ds="http://schemas.openxmlformats.org/officeDocument/2006/customXml" ds:itemID="{DBC7BCC6-DF24-4A09-B8F1-700D813C14BE}"/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595</Words>
  <Application>Microsoft Office PowerPoint</Application>
  <PresentationFormat>On-screen Show (4:3)</PresentationFormat>
  <Paragraphs>134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CONTENTS</vt:lpstr>
      <vt:lpstr>Background</vt:lpstr>
      <vt:lpstr>Background Continued………..</vt:lpstr>
      <vt:lpstr>Planning relationships </vt:lpstr>
      <vt:lpstr>Planning relationships Continued…..</vt:lpstr>
      <vt:lpstr>Model for tourism planning</vt:lpstr>
      <vt:lpstr>PowerPoint Presentation</vt:lpstr>
      <vt:lpstr>Sector integration process cont.…</vt:lpstr>
      <vt:lpstr>Sector integration process cont.…</vt:lpstr>
      <vt:lpstr>CONCLUSION</vt:lpstr>
      <vt:lpstr>THANK YOU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Sustainable Model for Tourism Planning</dc:title>
  <dc:creator>Admin</dc:creator>
  <cp:lastModifiedBy>NLesekaa</cp:lastModifiedBy>
  <cp:revision>23</cp:revision>
  <dcterms:created xsi:type="dcterms:W3CDTF">2015-03-24T09:51:32Z</dcterms:created>
  <dcterms:modified xsi:type="dcterms:W3CDTF">2015-03-26T15:13:33Z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0x010100CDDC57A17A625C4596BA8B469098E870007D453A5E68BD944BB5899AA65135F5A9</vt:lpwstr>
  </property>
  <property fmtid="{D5CDD505-2E9C-101B-9397-08002B2CF9AE}" pid="3" name="_dlc_DocIdItemGuid">
    <vt:lpwstr>9cc71f38-4353-46ae-ac19-7a14325b6314</vt:lpwstr>
  </property>
  <property fmtid="{D5CDD505-2E9C-101B-9397-08002B2CF9AE}" pid="4" name="Document Category">
    <vt:lpwstr>85;#Conference Presentations|1e81902f-f4ed-44ee-923b-862d9bf1165e</vt:lpwstr>
  </property>
</Properties>
</file>